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Roboto"/>
      <p:regular r:id="rId27"/>
      <p:bold r:id="rId28"/>
      <p:italic r:id="rId29"/>
      <p:boldItalic r:id="rId30"/>
    </p:embeddedFont>
    <p:embeddedFont>
      <p:font typeface="Raleway ExtraBold"/>
      <p:bold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ExtraBold-bold.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alewayExtraBold-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26d82777e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626d82777e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626d82777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626d82777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sure to clarify that we focus on car and house numbers, so we assume any non-car numbers are house numbers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9fffc9c76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9fffc9c76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8e4c272b5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8e4c272b5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9fffc9c761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9fffc9c761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9fffc9c76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9fffc9c76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626d82777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626d82777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626d82777e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626d82777e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9fffc9c7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9fffc9c7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626d82777e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626d82777e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explain source datasets (Street View and KPU, plus sizes). We made our own set of 91 images.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9fffc9c76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9fffc9c76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sure to clarify that we focus on car and house numbers, so we assume any non-car numbers are house numbers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a0c22217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a0c22217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sure to clarify that we focus on car and house numbers, so we assume any non-car numbers are house numbers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fffc9c761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9fffc9c761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26d8277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626d8277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sure to clarify that we focus on car and house numbers, so we assume any non-car numbers are house numbers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9fffc9c76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9fffc9c76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source, we track false positives (cars where there are no cars) and false negatives (no cars where there are cars). </a:t>
            </a:r>
            <a:endParaRPr/>
          </a:p>
          <a:p>
            <a:pPr indent="0" lvl="0" marL="0" rtl="0" algn="l">
              <a:spcBef>
                <a:spcPts val="0"/>
              </a:spcBef>
              <a:spcAft>
                <a:spcPts val="0"/>
              </a:spcAft>
              <a:buNone/>
            </a:pPr>
            <a:r>
              <a:rPr lang="en"/>
              <a:t>For the text, we </a:t>
            </a:r>
            <a:r>
              <a:rPr lang="en"/>
              <a:t>measure</a:t>
            </a:r>
            <a:r>
              <a:rPr lang="en"/>
              <a:t> how many characters are detected correctly to get a character accuracy.  Labeled based on clarity and checked against them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9fffc9c76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9fffc9c76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571925"/>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1381400"/>
            <a:ext cx="7688700" cy="355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7800" y="571925"/>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1381400"/>
            <a:ext cx="3774300" cy="3568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1" y="1381400"/>
            <a:ext cx="3774300" cy="3568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7800" y="571925"/>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21225" y="523425"/>
            <a:ext cx="58311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1465375"/>
            <a:ext cx="3300900" cy="2913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jpg"/><Relationship Id="rId4" Type="http://schemas.openxmlformats.org/officeDocument/2006/relationships/image" Target="../media/image16.jpg"/><Relationship Id="rId5" Type="http://schemas.openxmlformats.org/officeDocument/2006/relationships/image" Target="../media/image18.jpg"/><Relationship Id="rId6"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huggingface.co/docs/transformers/v4.31.0/model_doc/owlvit" TargetMode="External"/><Relationship Id="rId4" Type="http://schemas.openxmlformats.org/officeDocument/2006/relationships/hyperlink" Target="https://huggingface.co/docs/transformers/v4.31.0/model_doc/owlvi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hyperlink" Target="https://huggingface.co/docs/transformers/model_doc/cli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Extracting plate numbers and addresses</a:t>
            </a:r>
            <a:endParaRPr/>
          </a:p>
        </p:txBody>
      </p:sp>
      <p:sp>
        <p:nvSpPr>
          <p:cNvPr id="87" name="Google Shape;87;p13"/>
          <p:cNvSpPr txBox="1"/>
          <p:nvPr>
            <p:ph idx="1" type="subTitle"/>
          </p:nvPr>
        </p:nvSpPr>
        <p:spPr>
          <a:xfrm>
            <a:off x="729452" y="303985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CS 415 Team 2</a:t>
            </a:r>
            <a:endParaRPr/>
          </a:p>
        </p:txBody>
      </p:sp>
      <p:sp>
        <p:nvSpPr>
          <p:cNvPr id="88" name="Google Shape;88;p13"/>
          <p:cNvSpPr txBox="1"/>
          <p:nvPr/>
        </p:nvSpPr>
        <p:spPr>
          <a:xfrm>
            <a:off x="729450" y="3425650"/>
            <a:ext cx="6675600" cy="5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Arthi Aneel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Chandhu Bhumireddy</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Hal Brynteson</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Nygel Sotomayor</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Venkata Pidaparthi</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729450" y="571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Resulting Performances - Object Detection</a:t>
            </a:r>
            <a:endParaRPr/>
          </a:p>
        </p:txBody>
      </p:sp>
      <p:pic>
        <p:nvPicPr>
          <p:cNvPr id="203" name="Google Shape;203;p22"/>
          <p:cNvPicPr preferRelativeResize="0"/>
          <p:nvPr/>
        </p:nvPicPr>
        <p:blipFill rotWithShape="1">
          <a:blip r:embed="rId3">
            <a:alphaModFix/>
          </a:blip>
          <a:srcRect b="33651" l="9893" r="0" t="7018"/>
          <a:stretch/>
        </p:blipFill>
        <p:spPr>
          <a:xfrm>
            <a:off x="5060050" y="1645225"/>
            <a:ext cx="3090701" cy="2713252"/>
          </a:xfrm>
          <a:prstGeom prst="rect">
            <a:avLst/>
          </a:prstGeom>
          <a:noFill/>
          <a:ln>
            <a:noFill/>
          </a:ln>
        </p:spPr>
      </p:pic>
      <p:sp>
        <p:nvSpPr>
          <p:cNvPr id="204" name="Google Shape;204;p22"/>
          <p:cNvSpPr txBox="1"/>
          <p:nvPr>
            <p:ph idx="1" type="body"/>
          </p:nvPr>
        </p:nvSpPr>
        <p:spPr>
          <a:xfrm>
            <a:off x="4572000" y="4456500"/>
            <a:ext cx="4066800" cy="687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a:t>“Clear” false negative</a:t>
            </a:r>
            <a:endParaRPr sz="1400"/>
          </a:p>
        </p:txBody>
      </p:sp>
      <p:pic>
        <p:nvPicPr>
          <p:cNvPr id="205" name="Google Shape;205;p22"/>
          <p:cNvPicPr preferRelativeResize="0"/>
          <p:nvPr/>
        </p:nvPicPr>
        <p:blipFill>
          <a:blip r:embed="rId4">
            <a:alphaModFix/>
          </a:blip>
          <a:stretch>
            <a:fillRect/>
          </a:stretch>
        </p:blipFill>
        <p:spPr>
          <a:xfrm>
            <a:off x="516600" y="1616000"/>
            <a:ext cx="4142151" cy="2771699"/>
          </a:xfrm>
          <a:prstGeom prst="rect">
            <a:avLst/>
          </a:prstGeom>
          <a:noFill/>
          <a:ln>
            <a:noFill/>
          </a:ln>
        </p:spPr>
      </p:pic>
      <p:sp>
        <p:nvSpPr>
          <p:cNvPr id="206" name="Google Shape;206;p22"/>
          <p:cNvSpPr txBox="1"/>
          <p:nvPr>
            <p:ph idx="1" type="body"/>
          </p:nvPr>
        </p:nvSpPr>
        <p:spPr>
          <a:xfrm>
            <a:off x="554275" y="4456500"/>
            <a:ext cx="4066800" cy="687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a:t>“Unclear” false negative</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ph type="title"/>
          </p:nvPr>
        </p:nvSpPr>
        <p:spPr>
          <a:xfrm>
            <a:off x="729450" y="571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Approaches Used</a:t>
            </a:r>
            <a:endParaRPr/>
          </a:p>
        </p:txBody>
      </p:sp>
      <p:sp>
        <p:nvSpPr>
          <p:cNvPr id="212" name="Google Shape;212;p23"/>
          <p:cNvSpPr txBox="1"/>
          <p:nvPr>
            <p:ph idx="1" type="body"/>
          </p:nvPr>
        </p:nvSpPr>
        <p:spPr>
          <a:xfrm>
            <a:off x="280250" y="4146650"/>
            <a:ext cx="8643600" cy="996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Roboto"/>
                <a:ea typeface="Roboto"/>
                <a:cs typeface="Roboto"/>
                <a:sym typeface="Roboto"/>
              </a:rPr>
              <a:t>EasyOCR is a lightweight OCR library designed to extract text from images. It utilizes deep learning techniques, specifically convolutional neural networks (CNNs), to recognize and interpret characters within images or scanned documents. It supports the use of either CPU based processing or GPU supported processing with support for only NVIDIA Cuda cores.</a:t>
            </a:r>
            <a:endParaRPr sz="1600"/>
          </a:p>
        </p:txBody>
      </p:sp>
      <p:pic>
        <p:nvPicPr>
          <p:cNvPr id="213" name="Google Shape;213;p23"/>
          <p:cNvPicPr preferRelativeResize="0"/>
          <p:nvPr/>
        </p:nvPicPr>
        <p:blipFill>
          <a:blip r:embed="rId3">
            <a:alphaModFix/>
          </a:blip>
          <a:stretch>
            <a:fillRect/>
          </a:stretch>
        </p:blipFill>
        <p:spPr>
          <a:xfrm>
            <a:off x="152400" y="1259525"/>
            <a:ext cx="8839199" cy="26890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729450" y="571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Measures - Text Recognition</a:t>
            </a:r>
            <a:endParaRPr/>
          </a:p>
        </p:txBody>
      </p:sp>
      <p:sp>
        <p:nvSpPr>
          <p:cNvPr id="219" name="Google Shape;219;p24"/>
          <p:cNvSpPr txBox="1"/>
          <p:nvPr>
            <p:ph idx="1" type="body"/>
          </p:nvPr>
        </p:nvSpPr>
        <p:spPr>
          <a:xfrm>
            <a:off x="729450" y="1229000"/>
            <a:ext cx="7688700" cy="334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We then measured the following:</a:t>
            </a:r>
            <a:endParaRPr sz="1400"/>
          </a:p>
          <a:p>
            <a:pPr indent="-317500" lvl="0" marL="457200" rtl="0" algn="l">
              <a:spcBef>
                <a:spcPts val="0"/>
              </a:spcBef>
              <a:spcAft>
                <a:spcPts val="0"/>
              </a:spcAft>
              <a:buSzPts val="1400"/>
              <a:buChar char="●"/>
            </a:pPr>
            <a:r>
              <a:rPr lang="en" sz="1400"/>
              <a:t>For text detection:</a:t>
            </a:r>
            <a:endParaRPr sz="1400"/>
          </a:p>
          <a:p>
            <a:pPr indent="-317500" lvl="1" marL="914400" rtl="0" algn="l">
              <a:spcBef>
                <a:spcPts val="0"/>
              </a:spcBef>
              <a:spcAft>
                <a:spcPts val="0"/>
              </a:spcAft>
              <a:buSzPts val="1400"/>
              <a:buChar char="○"/>
            </a:pPr>
            <a:r>
              <a:rPr lang="en" sz="1400"/>
              <a:t>Was text detected?</a:t>
            </a:r>
            <a:endParaRPr sz="1400"/>
          </a:p>
          <a:p>
            <a:pPr indent="-317500" lvl="1" marL="914400" rtl="0" algn="l">
              <a:spcBef>
                <a:spcPts val="0"/>
              </a:spcBef>
              <a:spcAft>
                <a:spcPts val="0"/>
              </a:spcAft>
              <a:buSzPts val="1400"/>
              <a:buChar char="○"/>
            </a:pPr>
            <a:r>
              <a:rPr lang="en" sz="1400"/>
              <a:t>If so, how accurate was the extracted text to the actual text (percentage of correct characters)?</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txBox="1"/>
          <p:nvPr>
            <p:ph type="title"/>
          </p:nvPr>
        </p:nvSpPr>
        <p:spPr>
          <a:xfrm>
            <a:off x="729450" y="571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EasyOCR Output</a:t>
            </a:r>
            <a:endParaRPr/>
          </a:p>
        </p:txBody>
      </p:sp>
      <p:pic>
        <p:nvPicPr>
          <p:cNvPr id="225" name="Google Shape;225;p25"/>
          <p:cNvPicPr preferRelativeResize="0"/>
          <p:nvPr/>
        </p:nvPicPr>
        <p:blipFill>
          <a:blip r:embed="rId3">
            <a:alphaModFix/>
          </a:blip>
          <a:stretch>
            <a:fillRect/>
          </a:stretch>
        </p:blipFill>
        <p:spPr>
          <a:xfrm>
            <a:off x="584650" y="1789475"/>
            <a:ext cx="3748552" cy="2513574"/>
          </a:xfrm>
          <a:prstGeom prst="rect">
            <a:avLst/>
          </a:prstGeom>
          <a:noFill/>
          <a:ln>
            <a:noFill/>
          </a:ln>
        </p:spPr>
      </p:pic>
      <p:sp>
        <p:nvSpPr>
          <p:cNvPr id="226" name="Google Shape;226;p25"/>
          <p:cNvSpPr txBox="1"/>
          <p:nvPr/>
        </p:nvSpPr>
        <p:spPr>
          <a:xfrm>
            <a:off x="729450" y="1510225"/>
            <a:ext cx="35790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EasyOCR without pre-processing</a:t>
            </a:r>
            <a:endParaRPr sz="1300">
              <a:solidFill>
                <a:schemeClr val="accent1"/>
              </a:solidFill>
              <a:latin typeface="Lato"/>
              <a:ea typeface="Lato"/>
              <a:cs typeface="Lato"/>
              <a:sym typeface="Lato"/>
            </a:endParaRPr>
          </a:p>
        </p:txBody>
      </p:sp>
      <p:pic>
        <p:nvPicPr>
          <p:cNvPr id="227" name="Google Shape;227;p25"/>
          <p:cNvPicPr preferRelativeResize="0"/>
          <p:nvPr/>
        </p:nvPicPr>
        <p:blipFill>
          <a:blip r:embed="rId4">
            <a:alphaModFix/>
          </a:blip>
          <a:stretch>
            <a:fillRect/>
          </a:stretch>
        </p:blipFill>
        <p:spPr>
          <a:xfrm>
            <a:off x="4878400" y="1774723"/>
            <a:ext cx="3792550" cy="2543074"/>
          </a:xfrm>
          <a:prstGeom prst="rect">
            <a:avLst/>
          </a:prstGeom>
          <a:noFill/>
          <a:ln>
            <a:noFill/>
          </a:ln>
        </p:spPr>
      </p:pic>
      <p:sp>
        <p:nvSpPr>
          <p:cNvPr id="228" name="Google Shape;228;p25"/>
          <p:cNvSpPr txBox="1"/>
          <p:nvPr/>
        </p:nvSpPr>
        <p:spPr>
          <a:xfrm>
            <a:off x="4985175" y="1510225"/>
            <a:ext cx="35790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EasyOCR with pre-processing</a:t>
            </a:r>
            <a:endParaRPr sz="1300">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6"/>
          <p:cNvSpPr txBox="1"/>
          <p:nvPr>
            <p:ph type="title"/>
          </p:nvPr>
        </p:nvSpPr>
        <p:spPr>
          <a:xfrm>
            <a:off x="729450" y="571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Resulting Performances - Text Recognition</a:t>
            </a:r>
            <a:endParaRPr/>
          </a:p>
        </p:txBody>
      </p:sp>
      <p:pic>
        <p:nvPicPr>
          <p:cNvPr id="234" name="Google Shape;234;p26" title="Points scored"/>
          <p:cNvPicPr preferRelativeResize="0"/>
          <p:nvPr/>
        </p:nvPicPr>
        <p:blipFill>
          <a:blip r:embed="rId3">
            <a:alphaModFix/>
          </a:blip>
          <a:stretch>
            <a:fillRect/>
          </a:stretch>
        </p:blipFill>
        <p:spPr>
          <a:xfrm>
            <a:off x="1538599" y="1293650"/>
            <a:ext cx="6066801" cy="37513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p:nvPr/>
        </p:nvSpPr>
        <p:spPr>
          <a:xfrm>
            <a:off x="5092275" y="589825"/>
            <a:ext cx="3975600" cy="2919900"/>
          </a:xfrm>
          <a:prstGeom prst="roundRect">
            <a:avLst>
              <a:gd fmla="val 427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0" name="Google Shape;240;p27"/>
          <p:cNvSpPr txBox="1"/>
          <p:nvPr>
            <p:ph type="title"/>
          </p:nvPr>
        </p:nvSpPr>
        <p:spPr>
          <a:xfrm>
            <a:off x="729450" y="571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Lessons Learned</a:t>
            </a:r>
            <a:endParaRPr/>
          </a:p>
        </p:txBody>
      </p:sp>
      <p:sp>
        <p:nvSpPr>
          <p:cNvPr id="241" name="Google Shape;241;p27"/>
          <p:cNvSpPr txBox="1"/>
          <p:nvPr>
            <p:ph idx="1" type="body"/>
          </p:nvPr>
        </p:nvSpPr>
        <p:spPr>
          <a:xfrm>
            <a:off x="729450" y="1381400"/>
            <a:ext cx="4484700" cy="35586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Char char="●"/>
            </a:pPr>
            <a:r>
              <a:rPr lang="en" sz="1500"/>
              <a:t>Creating text labels for testing accuracy  with an unlabeled dataset is time consuming</a:t>
            </a:r>
            <a:endParaRPr sz="1500"/>
          </a:p>
          <a:p>
            <a:pPr indent="-323850" lvl="0" marL="457200" rtl="0" algn="l">
              <a:spcBef>
                <a:spcPts val="0"/>
              </a:spcBef>
              <a:spcAft>
                <a:spcPts val="0"/>
              </a:spcAft>
              <a:buSzPts val="1500"/>
              <a:buChar char="●"/>
            </a:pPr>
            <a:r>
              <a:rPr lang="en" sz="1500"/>
              <a:t>Our dataset that we put </a:t>
            </a:r>
            <a:r>
              <a:rPr lang="en" sz="1500"/>
              <a:t>together</a:t>
            </a:r>
            <a:r>
              <a:rPr lang="en" sz="1500"/>
              <a:t> is quite varied, which posed a challenge</a:t>
            </a:r>
            <a:endParaRPr sz="1500"/>
          </a:p>
          <a:p>
            <a:pPr indent="-311150" lvl="1" marL="914400" rtl="0" algn="l">
              <a:spcBef>
                <a:spcPts val="0"/>
              </a:spcBef>
              <a:spcAft>
                <a:spcPts val="0"/>
              </a:spcAft>
              <a:buSzPts val="1300"/>
              <a:buChar char="○"/>
            </a:pPr>
            <a:r>
              <a:rPr lang="en" sz="1300"/>
              <a:t>For </a:t>
            </a:r>
            <a:r>
              <a:rPr lang="en" sz="1300"/>
              <a:t>example</a:t>
            </a:r>
            <a:r>
              <a:rPr lang="en" sz="1300"/>
              <a:t>, when trying to </a:t>
            </a:r>
            <a:r>
              <a:rPr lang="en" sz="1300"/>
              <a:t>train</a:t>
            </a:r>
            <a:r>
              <a:rPr lang="en" sz="1300"/>
              <a:t> a small Haar Cascade for car detection, we struggled, likely do to the lack of uniformity in our data</a:t>
            </a:r>
            <a:endParaRPr sz="1300"/>
          </a:p>
          <a:p>
            <a:pPr indent="-311150" lvl="0" marL="457200" rtl="0" algn="l">
              <a:spcBef>
                <a:spcPts val="0"/>
              </a:spcBef>
              <a:spcAft>
                <a:spcPts val="0"/>
              </a:spcAft>
              <a:buSzPts val="1300"/>
              <a:buChar char="●"/>
            </a:pPr>
            <a:r>
              <a:rPr lang="en"/>
              <a:t>Different types of thresholding worked better for some images</a:t>
            </a:r>
            <a:endParaRPr/>
          </a:p>
          <a:p>
            <a:pPr indent="-298450" lvl="1" marL="914400" rtl="0" algn="l">
              <a:spcBef>
                <a:spcPts val="0"/>
              </a:spcBef>
              <a:spcAft>
                <a:spcPts val="0"/>
              </a:spcAft>
              <a:buSzPts val="1100"/>
              <a:buChar char="○"/>
            </a:pPr>
            <a:r>
              <a:rPr lang="en"/>
              <a:t>OTSU was most effective overall, but Adaptive Gaussian thresholding worked better for low contrast images</a:t>
            </a:r>
            <a:endParaRPr/>
          </a:p>
          <a:p>
            <a:pPr indent="-311150" lvl="0" marL="457200" rtl="0" algn="l">
              <a:spcBef>
                <a:spcPts val="0"/>
              </a:spcBef>
              <a:spcAft>
                <a:spcPts val="0"/>
              </a:spcAft>
              <a:buSzPts val="1300"/>
              <a:buChar char="●"/>
            </a:pPr>
            <a:r>
              <a:rPr lang="en"/>
              <a:t>Extracting vertical text was difficult for all OCR methods tested</a:t>
            </a:r>
            <a:endParaRPr/>
          </a:p>
          <a:p>
            <a:pPr indent="0" lvl="0" marL="0" rtl="0" algn="l">
              <a:spcBef>
                <a:spcPts val="1200"/>
              </a:spcBef>
              <a:spcAft>
                <a:spcPts val="1200"/>
              </a:spcAft>
              <a:buNone/>
            </a:pPr>
            <a:r>
              <a:t/>
            </a:r>
            <a:endParaRPr/>
          </a:p>
        </p:txBody>
      </p:sp>
      <p:pic>
        <p:nvPicPr>
          <p:cNvPr id="242" name="Google Shape;242;p27"/>
          <p:cNvPicPr preferRelativeResize="0"/>
          <p:nvPr/>
        </p:nvPicPr>
        <p:blipFill rotWithShape="1">
          <a:blip r:embed="rId3">
            <a:alphaModFix/>
          </a:blip>
          <a:srcRect b="45160" l="0" r="0" t="0"/>
          <a:stretch/>
        </p:blipFill>
        <p:spPr>
          <a:xfrm>
            <a:off x="7282038" y="700072"/>
            <a:ext cx="1599325" cy="1149798"/>
          </a:xfrm>
          <a:prstGeom prst="rect">
            <a:avLst/>
          </a:prstGeom>
          <a:noFill/>
          <a:ln>
            <a:noFill/>
          </a:ln>
        </p:spPr>
      </p:pic>
      <p:pic>
        <p:nvPicPr>
          <p:cNvPr id="243" name="Google Shape;243;p27"/>
          <p:cNvPicPr preferRelativeResize="0"/>
          <p:nvPr/>
        </p:nvPicPr>
        <p:blipFill>
          <a:blip r:embed="rId4">
            <a:alphaModFix/>
          </a:blip>
          <a:stretch>
            <a:fillRect/>
          </a:stretch>
        </p:blipFill>
        <p:spPr>
          <a:xfrm>
            <a:off x="7140650" y="1983162"/>
            <a:ext cx="1814500" cy="1360875"/>
          </a:xfrm>
          <a:prstGeom prst="rect">
            <a:avLst/>
          </a:prstGeom>
          <a:noFill/>
          <a:ln>
            <a:noFill/>
          </a:ln>
        </p:spPr>
      </p:pic>
      <p:pic>
        <p:nvPicPr>
          <p:cNvPr id="244" name="Google Shape;244;p27"/>
          <p:cNvPicPr preferRelativeResize="0"/>
          <p:nvPr/>
        </p:nvPicPr>
        <p:blipFill rotWithShape="1">
          <a:blip r:embed="rId5">
            <a:alphaModFix/>
          </a:blip>
          <a:srcRect b="10085" l="38996" r="12603" t="24426"/>
          <a:stretch/>
        </p:blipFill>
        <p:spPr>
          <a:xfrm>
            <a:off x="5214150" y="1941942"/>
            <a:ext cx="1599329" cy="1443300"/>
          </a:xfrm>
          <a:prstGeom prst="rect">
            <a:avLst/>
          </a:prstGeom>
          <a:noFill/>
          <a:ln>
            <a:noFill/>
          </a:ln>
        </p:spPr>
      </p:pic>
      <p:pic>
        <p:nvPicPr>
          <p:cNvPr id="245" name="Google Shape;245;p27"/>
          <p:cNvPicPr preferRelativeResize="0"/>
          <p:nvPr/>
        </p:nvPicPr>
        <p:blipFill>
          <a:blip r:embed="rId6">
            <a:alphaModFix/>
          </a:blip>
          <a:stretch>
            <a:fillRect/>
          </a:stretch>
        </p:blipFill>
        <p:spPr>
          <a:xfrm>
            <a:off x="5389600" y="3796475"/>
            <a:ext cx="1666875" cy="990600"/>
          </a:xfrm>
          <a:prstGeom prst="rect">
            <a:avLst/>
          </a:prstGeom>
          <a:noFill/>
          <a:ln>
            <a:noFill/>
          </a:ln>
        </p:spPr>
      </p:pic>
      <p:sp>
        <p:nvSpPr>
          <p:cNvPr id="246" name="Google Shape;246;p27"/>
          <p:cNvSpPr txBox="1"/>
          <p:nvPr>
            <p:ph idx="1" type="body"/>
          </p:nvPr>
        </p:nvSpPr>
        <p:spPr>
          <a:xfrm>
            <a:off x="5164050" y="728225"/>
            <a:ext cx="2118000" cy="1093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500"/>
              <a:t>Very visually different images with the same label (car)</a:t>
            </a:r>
            <a:endParaRPr/>
          </a:p>
        </p:txBody>
      </p:sp>
      <p:sp>
        <p:nvSpPr>
          <p:cNvPr id="247" name="Google Shape;247;p27"/>
          <p:cNvSpPr txBox="1"/>
          <p:nvPr>
            <p:ph idx="1" type="body"/>
          </p:nvPr>
        </p:nvSpPr>
        <p:spPr>
          <a:xfrm>
            <a:off x="6988888" y="3949400"/>
            <a:ext cx="2118000" cy="1093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500"/>
              <a:t>Vertically stacked numbers were hard to detect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ph type="title"/>
          </p:nvPr>
        </p:nvSpPr>
        <p:spPr>
          <a:xfrm>
            <a:off x="729450" y="571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Improvements and Future Work</a:t>
            </a:r>
            <a:endParaRPr/>
          </a:p>
        </p:txBody>
      </p:sp>
      <p:sp>
        <p:nvSpPr>
          <p:cNvPr id="253" name="Google Shape;253;p28"/>
          <p:cNvSpPr txBox="1"/>
          <p:nvPr>
            <p:ph idx="1" type="body"/>
          </p:nvPr>
        </p:nvSpPr>
        <p:spPr>
          <a:xfrm>
            <a:off x="729450" y="1381400"/>
            <a:ext cx="7688700" cy="3558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Preprocessing techniques could be expanded upon</a:t>
            </a:r>
            <a:endParaRPr sz="1200"/>
          </a:p>
          <a:p>
            <a:pPr indent="-304800" lvl="1" marL="914400" rtl="0" algn="l">
              <a:spcBef>
                <a:spcPts val="0"/>
              </a:spcBef>
              <a:spcAft>
                <a:spcPts val="0"/>
              </a:spcAft>
              <a:buSzPts val="1200"/>
              <a:buChar char="○"/>
            </a:pPr>
            <a:r>
              <a:rPr lang="en" sz="1200"/>
              <a:t>Finding a way to detect when OTSU thresholding vs. Adaptive Gaussian thresholding is appropriate</a:t>
            </a:r>
            <a:endParaRPr sz="1200"/>
          </a:p>
          <a:p>
            <a:pPr indent="-304800" lvl="1" marL="914400" rtl="0" algn="l">
              <a:spcBef>
                <a:spcPts val="0"/>
              </a:spcBef>
              <a:spcAft>
                <a:spcPts val="0"/>
              </a:spcAft>
              <a:buSzPts val="1200"/>
              <a:buChar char="○"/>
            </a:pPr>
            <a:r>
              <a:rPr lang="en" sz="1200"/>
              <a:t>A more effective deskew </a:t>
            </a:r>
            <a:r>
              <a:rPr lang="en" sz="1200"/>
              <a:t>approach</a:t>
            </a:r>
            <a:r>
              <a:rPr lang="en" sz="1200"/>
              <a:t> to fix tilted text </a:t>
            </a:r>
            <a:endParaRPr sz="1200"/>
          </a:p>
          <a:p>
            <a:pPr indent="-304800" lvl="0" marL="457200" rtl="0" algn="l">
              <a:spcBef>
                <a:spcPts val="0"/>
              </a:spcBef>
              <a:spcAft>
                <a:spcPts val="0"/>
              </a:spcAft>
              <a:buSzPts val="1200"/>
              <a:buChar char="●"/>
            </a:pPr>
            <a:r>
              <a:rPr lang="en" sz="1200"/>
              <a:t>Finding a way to distinguish plate numbers from words on a plate (such as “Illinois”). </a:t>
            </a:r>
            <a:endParaRPr sz="1200"/>
          </a:p>
          <a:p>
            <a:pPr indent="-304800" lvl="0" marL="457200" rtl="0" algn="l">
              <a:spcBef>
                <a:spcPts val="0"/>
              </a:spcBef>
              <a:spcAft>
                <a:spcPts val="0"/>
              </a:spcAft>
              <a:buSzPts val="1200"/>
              <a:buChar char="●"/>
            </a:pPr>
            <a:r>
              <a:rPr lang="en" sz="1200"/>
              <a:t>Refine dataset </a:t>
            </a:r>
            <a:endParaRPr sz="1200"/>
          </a:p>
          <a:p>
            <a:pPr indent="-304800" lvl="1" marL="914400" rtl="0" algn="l">
              <a:spcBef>
                <a:spcPts val="0"/>
              </a:spcBef>
              <a:spcAft>
                <a:spcPts val="0"/>
              </a:spcAft>
              <a:buSzPts val="1200"/>
              <a:buChar char="○"/>
            </a:pPr>
            <a:r>
              <a:rPr lang="en" sz="1200"/>
              <a:t>Either increase size, or decrease scope</a:t>
            </a:r>
            <a:endParaRPr sz="1200"/>
          </a:p>
          <a:p>
            <a:pPr indent="0" lvl="0" marL="0" rtl="0" algn="l">
              <a:spcBef>
                <a:spcPts val="1200"/>
              </a:spcBef>
              <a:spcAft>
                <a:spcPts val="0"/>
              </a:spcAft>
              <a:buNone/>
            </a:pPr>
            <a:r>
              <a:rPr lang="en" sz="1200"/>
              <a:t>	 	 	 	</a:t>
            </a:r>
            <a:endParaRPr sz="1200"/>
          </a:p>
          <a:p>
            <a:pPr indent="0" lvl="0" marL="0" rtl="0" algn="l">
              <a:spcBef>
                <a:spcPts val="1200"/>
              </a:spcBef>
              <a:spcAft>
                <a:spcPts val="0"/>
              </a:spcAft>
              <a:buNone/>
            </a:pPr>
            <a:r>
              <a:rPr lang="en" sz="1200"/>
              <a:t>Our findings underscore the importance of selecting the right image processing technique based on the characteristics of the dataset. While Otsu's method proved effective for high-contrast and bimodal images, Adaptive Gaussian thresholding was better suited for images with non-uniform lighting and low contrast. This reinforces the idea that there is no 'one-size-fits-all' solution in image processing; rather, it requires a careful consideration of the specific challenges posed by each dataset.</a:t>
            </a:r>
            <a:endParaRPr sz="1200"/>
          </a:p>
          <a:p>
            <a:pPr indent="0" lvl="0" marL="0" rtl="0" algn="l">
              <a:spcBef>
                <a:spcPts val="700"/>
              </a:spcBef>
              <a:spcAft>
                <a:spcPts val="0"/>
              </a:spcAft>
              <a:buNone/>
            </a:pPr>
            <a:r>
              <a:t/>
            </a:r>
            <a:endParaRPr sz="1200"/>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nvSpPr>
        <p:spPr>
          <a:xfrm>
            <a:off x="606850" y="932500"/>
            <a:ext cx="6142500" cy="10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500">
                <a:solidFill>
                  <a:schemeClr val="accent1"/>
                </a:solidFill>
                <a:latin typeface="Raleway ExtraBold"/>
                <a:ea typeface="Raleway ExtraBold"/>
                <a:cs typeface="Raleway ExtraBold"/>
                <a:sym typeface="Raleway ExtraBold"/>
              </a:rPr>
              <a:t>Thank you</a:t>
            </a:r>
            <a:endParaRPr sz="5500">
              <a:solidFill>
                <a:schemeClr val="accent1"/>
              </a:solidFill>
              <a:latin typeface="Raleway ExtraBold"/>
              <a:ea typeface="Raleway ExtraBold"/>
              <a:cs typeface="Raleway ExtraBold"/>
              <a:sym typeface="Raleway ExtraBold"/>
            </a:endParaRPr>
          </a:p>
        </p:txBody>
      </p:sp>
      <p:sp>
        <p:nvSpPr>
          <p:cNvPr id="259" name="Google Shape;259;p29"/>
          <p:cNvSpPr txBox="1"/>
          <p:nvPr/>
        </p:nvSpPr>
        <p:spPr>
          <a:xfrm>
            <a:off x="747475" y="2231375"/>
            <a:ext cx="47661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Lato"/>
                <a:ea typeface="Lato"/>
                <a:cs typeface="Lato"/>
                <a:sym typeface="Lato"/>
              </a:rPr>
              <a:t>We are open to any questions</a:t>
            </a:r>
            <a:endParaRPr sz="18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571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 Addressed</a:t>
            </a:r>
            <a:endParaRPr/>
          </a:p>
        </p:txBody>
      </p:sp>
      <p:pic>
        <p:nvPicPr>
          <p:cNvPr id="94" name="Google Shape;94;p14"/>
          <p:cNvPicPr preferRelativeResize="0"/>
          <p:nvPr/>
        </p:nvPicPr>
        <p:blipFill>
          <a:blip r:embed="rId3">
            <a:alphaModFix/>
          </a:blip>
          <a:stretch>
            <a:fillRect/>
          </a:stretch>
        </p:blipFill>
        <p:spPr>
          <a:xfrm>
            <a:off x="4749425" y="851175"/>
            <a:ext cx="4144225" cy="4088826"/>
          </a:xfrm>
          <a:prstGeom prst="rect">
            <a:avLst/>
          </a:prstGeom>
          <a:noFill/>
          <a:ln>
            <a:noFill/>
          </a:ln>
        </p:spPr>
      </p:pic>
      <p:sp>
        <p:nvSpPr>
          <p:cNvPr id="95" name="Google Shape;95;p14"/>
          <p:cNvSpPr txBox="1"/>
          <p:nvPr>
            <p:ph idx="1" type="body"/>
          </p:nvPr>
        </p:nvSpPr>
        <p:spPr>
          <a:xfrm>
            <a:off x="729450" y="1381400"/>
            <a:ext cx="3756300" cy="184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Can we extract numbers and determine their source?</a:t>
            </a:r>
            <a:endParaRPr sz="1600"/>
          </a:p>
          <a:p>
            <a:pPr indent="0" lvl="0" marL="0" rtl="0" algn="l">
              <a:spcBef>
                <a:spcPts val="1200"/>
              </a:spcBef>
              <a:spcAft>
                <a:spcPts val="1200"/>
              </a:spcAft>
              <a:buNone/>
            </a:pPr>
            <a:r>
              <a:rPr lang="en" sz="1600"/>
              <a:t>This is useful for something like Google Street View, were the source of a number effects how it is used.</a:t>
            </a:r>
            <a:endParaRPr sz="1600"/>
          </a:p>
        </p:txBody>
      </p:sp>
      <p:sp>
        <p:nvSpPr>
          <p:cNvPr id="96" name="Google Shape;96;p14"/>
          <p:cNvSpPr/>
          <p:nvPr/>
        </p:nvSpPr>
        <p:spPr>
          <a:xfrm>
            <a:off x="4825050" y="1267675"/>
            <a:ext cx="3802800" cy="307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7" name="Google Shape;97;p14"/>
          <p:cNvSpPr/>
          <p:nvPr/>
        </p:nvSpPr>
        <p:spPr>
          <a:xfrm>
            <a:off x="6820900" y="4123900"/>
            <a:ext cx="1067400" cy="5919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8" name="Google Shape;98;p14"/>
          <p:cNvSpPr txBox="1"/>
          <p:nvPr/>
        </p:nvSpPr>
        <p:spPr>
          <a:xfrm>
            <a:off x="729450" y="3152100"/>
            <a:ext cx="3000000" cy="714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House numbers are extracted and displayed</a:t>
            </a:r>
            <a:endParaRPr/>
          </a:p>
        </p:txBody>
      </p:sp>
      <p:sp>
        <p:nvSpPr>
          <p:cNvPr id="99" name="Google Shape;99;p14"/>
          <p:cNvSpPr txBox="1"/>
          <p:nvPr/>
        </p:nvSpPr>
        <p:spPr>
          <a:xfrm>
            <a:off x="729450" y="4076675"/>
            <a:ext cx="3000000" cy="431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Car numbers are blurred</a:t>
            </a:r>
            <a:endParaRPr/>
          </a:p>
        </p:txBody>
      </p:sp>
      <p:cxnSp>
        <p:nvCxnSpPr>
          <p:cNvPr id="100" name="Google Shape;100;p14"/>
          <p:cNvCxnSpPr>
            <a:stCxn id="98" idx="3"/>
            <a:endCxn id="96" idx="2"/>
          </p:cNvCxnSpPr>
          <p:nvPr/>
        </p:nvCxnSpPr>
        <p:spPr>
          <a:xfrm flipH="1" rot="10800000">
            <a:off x="3729450" y="1574850"/>
            <a:ext cx="2997000" cy="1934400"/>
          </a:xfrm>
          <a:prstGeom prst="straightConnector1">
            <a:avLst/>
          </a:prstGeom>
          <a:noFill/>
          <a:ln cap="flat" cmpd="sng" w="38100">
            <a:solidFill>
              <a:srgbClr val="FF0000"/>
            </a:solidFill>
            <a:prstDash val="solid"/>
            <a:round/>
            <a:headEnd len="med" w="med" type="none"/>
            <a:tailEnd len="med" w="med" type="triangle"/>
          </a:ln>
        </p:spPr>
      </p:cxnSp>
      <p:cxnSp>
        <p:nvCxnSpPr>
          <p:cNvPr id="101" name="Google Shape;101;p14"/>
          <p:cNvCxnSpPr>
            <a:stCxn id="99" idx="3"/>
            <a:endCxn id="97" idx="1"/>
          </p:cNvCxnSpPr>
          <p:nvPr/>
        </p:nvCxnSpPr>
        <p:spPr>
          <a:xfrm>
            <a:off x="3729450" y="4292225"/>
            <a:ext cx="3091500" cy="1275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type="title"/>
          </p:nvPr>
        </p:nvSpPr>
        <p:spPr>
          <a:xfrm>
            <a:off x="729450" y="571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107" name="Google Shape;107;p15"/>
          <p:cNvSpPr txBox="1"/>
          <p:nvPr>
            <p:ph idx="1" type="body"/>
          </p:nvPr>
        </p:nvSpPr>
        <p:spPr>
          <a:xfrm>
            <a:off x="729450" y="1257000"/>
            <a:ext cx="7688700" cy="1638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400"/>
              <a:t>Our dataset contains images of car and house numbers, each image having the following labels:</a:t>
            </a:r>
            <a:endParaRPr sz="1400"/>
          </a:p>
          <a:p>
            <a:pPr indent="-317500" lvl="0" marL="457200" rtl="0" algn="l">
              <a:spcBef>
                <a:spcPts val="0"/>
              </a:spcBef>
              <a:spcAft>
                <a:spcPts val="0"/>
              </a:spcAft>
              <a:buSzPts val="1400"/>
              <a:buChar char="●"/>
            </a:pPr>
            <a:r>
              <a:rPr lang="en" sz="1400"/>
              <a:t>Number source: Car, House, or Both</a:t>
            </a:r>
            <a:endParaRPr sz="1400"/>
          </a:p>
          <a:p>
            <a:pPr indent="-317500" lvl="0" marL="457200" rtl="0" algn="l">
              <a:spcBef>
                <a:spcPts val="0"/>
              </a:spcBef>
              <a:spcAft>
                <a:spcPts val="0"/>
              </a:spcAft>
              <a:buSzPts val="1400"/>
              <a:buChar char="●"/>
            </a:pPr>
            <a:r>
              <a:rPr lang="en" sz="1400"/>
              <a:t>Clarity: Clear or Unclear</a:t>
            </a:r>
            <a:endParaRPr sz="1400"/>
          </a:p>
          <a:p>
            <a:pPr indent="-317500" lvl="1" marL="914400" rtl="0" algn="l">
              <a:spcBef>
                <a:spcPts val="0"/>
              </a:spcBef>
              <a:spcAft>
                <a:spcPts val="0"/>
              </a:spcAft>
              <a:buSzPts val="1400"/>
              <a:buChar char="○"/>
            </a:pPr>
            <a:r>
              <a:rPr lang="en" sz="1400"/>
              <a:t>Clear Images are high resolution, high contrast images with little text distortion</a:t>
            </a:r>
            <a:endParaRPr sz="1400"/>
          </a:p>
          <a:p>
            <a:pPr indent="-317500" lvl="1" marL="914400" rtl="0" algn="l">
              <a:spcBef>
                <a:spcPts val="0"/>
              </a:spcBef>
              <a:spcAft>
                <a:spcPts val="0"/>
              </a:spcAft>
              <a:buSzPts val="1400"/>
              <a:buChar char="○"/>
            </a:pPr>
            <a:r>
              <a:rPr lang="en" sz="1400"/>
              <a:t>Unclear images are low resolution, low contrast, or with heavy text distortion. </a:t>
            </a:r>
            <a:endParaRPr sz="1400"/>
          </a:p>
          <a:p>
            <a:pPr indent="-317500" lvl="0" marL="457200" rtl="0" algn="l">
              <a:spcBef>
                <a:spcPts val="0"/>
              </a:spcBef>
              <a:spcAft>
                <a:spcPts val="0"/>
              </a:spcAft>
              <a:buSzPts val="1400"/>
              <a:buChar char="●"/>
            </a:pPr>
            <a:r>
              <a:rPr lang="en" sz="1400"/>
              <a:t>Text</a:t>
            </a:r>
            <a:endParaRPr sz="1400"/>
          </a:p>
        </p:txBody>
      </p:sp>
      <p:pic>
        <p:nvPicPr>
          <p:cNvPr id="108" name="Google Shape;108;p15"/>
          <p:cNvPicPr preferRelativeResize="0"/>
          <p:nvPr/>
        </p:nvPicPr>
        <p:blipFill rotWithShape="1">
          <a:blip r:embed="rId3">
            <a:alphaModFix/>
          </a:blip>
          <a:srcRect b="11638" l="0" r="0" t="20296"/>
          <a:stretch/>
        </p:blipFill>
        <p:spPr>
          <a:xfrm>
            <a:off x="422075" y="2837775"/>
            <a:ext cx="2172200" cy="1971302"/>
          </a:xfrm>
          <a:prstGeom prst="rect">
            <a:avLst/>
          </a:prstGeom>
          <a:noFill/>
          <a:ln>
            <a:noFill/>
          </a:ln>
        </p:spPr>
      </p:pic>
      <p:pic>
        <p:nvPicPr>
          <p:cNvPr id="109" name="Google Shape;109;p15"/>
          <p:cNvPicPr preferRelativeResize="0"/>
          <p:nvPr/>
        </p:nvPicPr>
        <p:blipFill>
          <a:blip r:embed="rId4">
            <a:alphaModFix/>
          </a:blip>
          <a:stretch>
            <a:fillRect/>
          </a:stretch>
        </p:blipFill>
        <p:spPr>
          <a:xfrm>
            <a:off x="3332725" y="2799775"/>
            <a:ext cx="2717437" cy="2047300"/>
          </a:xfrm>
          <a:prstGeom prst="rect">
            <a:avLst/>
          </a:prstGeom>
          <a:noFill/>
          <a:ln>
            <a:noFill/>
          </a:ln>
        </p:spPr>
      </p:pic>
      <p:pic>
        <p:nvPicPr>
          <p:cNvPr id="110" name="Google Shape;110;p15"/>
          <p:cNvPicPr preferRelativeResize="0"/>
          <p:nvPr/>
        </p:nvPicPr>
        <p:blipFill>
          <a:blip r:embed="rId5">
            <a:alphaModFix/>
          </a:blip>
          <a:stretch>
            <a:fillRect/>
          </a:stretch>
        </p:blipFill>
        <p:spPr>
          <a:xfrm>
            <a:off x="6788612" y="2799775"/>
            <a:ext cx="1888625" cy="2047300"/>
          </a:xfrm>
          <a:prstGeom prst="rect">
            <a:avLst/>
          </a:prstGeom>
          <a:noFill/>
          <a:ln>
            <a:noFill/>
          </a:ln>
        </p:spPr>
      </p:pic>
      <p:sp>
        <p:nvSpPr>
          <p:cNvPr id="111" name="Google Shape;111;p15"/>
          <p:cNvSpPr txBox="1"/>
          <p:nvPr/>
        </p:nvSpPr>
        <p:spPr>
          <a:xfrm>
            <a:off x="935775" y="4809075"/>
            <a:ext cx="1144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Both, unclear</a:t>
            </a:r>
            <a:endParaRPr sz="1100"/>
          </a:p>
        </p:txBody>
      </p:sp>
      <p:sp>
        <p:nvSpPr>
          <p:cNvPr id="112" name="Google Shape;112;p15"/>
          <p:cNvSpPr txBox="1"/>
          <p:nvPr/>
        </p:nvSpPr>
        <p:spPr>
          <a:xfrm>
            <a:off x="4119038" y="4809075"/>
            <a:ext cx="1144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Car, unclear</a:t>
            </a:r>
            <a:endParaRPr sz="1100"/>
          </a:p>
        </p:txBody>
      </p:sp>
      <p:sp>
        <p:nvSpPr>
          <p:cNvPr id="113" name="Google Shape;113;p15"/>
          <p:cNvSpPr txBox="1"/>
          <p:nvPr/>
        </p:nvSpPr>
        <p:spPr>
          <a:xfrm>
            <a:off x="6919800" y="4809075"/>
            <a:ext cx="1605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300">
                <a:solidFill>
                  <a:schemeClr val="accent1"/>
                </a:solidFill>
                <a:latin typeface="Lato"/>
                <a:ea typeface="Lato"/>
                <a:cs typeface="Lato"/>
                <a:sym typeface="Lato"/>
              </a:rPr>
              <a:t>House, unclear</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6"/>
          <p:cNvSpPr txBox="1"/>
          <p:nvPr>
            <p:ph type="title"/>
          </p:nvPr>
        </p:nvSpPr>
        <p:spPr>
          <a:xfrm>
            <a:off x="729450" y="571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Approaches Used</a:t>
            </a:r>
            <a:endParaRPr/>
          </a:p>
        </p:txBody>
      </p:sp>
      <p:sp>
        <p:nvSpPr>
          <p:cNvPr id="119" name="Google Shape;119;p16"/>
          <p:cNvSpPr/>
          <p:nvPr/>
        </p:nvSpPr>
        <p:spPr>
          <a:xfrm>
            <a:off x="81488" y="1453175"/>
            <a:ext cx="1467900" cy="933000"/>
          </a:xfrm>
          <a:prstGeom prst="roundRect">
            <a:avLst>
              <a:gd fmla="val 952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Zero-shot object detection with</a:t>
            </a:r>
            <a:r>
              <a:rPr lang="en" sz="1100">
                <a:uFill>
                  <a:noFill/>
                </a:uFill>
                <a:hlinkClick r:id="rId3"/>
              </a:rPr>
              <a:t> </a:t>
            </a:r>
            <a:r>
              <a:rPr lang="en" sz="1100" u="sng">
                <a:solidFill>
                  <a:schemeClr val="hlink"/>
                </a:solidFill>
                <a:hlinkClick r:id="rId4"/>
              </a:rPr>
              <a:t>OWL-ViT</a:t>
            </a:r>
            <a:endParaRPr>
              <a:latin typeface="Lato"/>
              <a:ea typeface="Lato"/>
              <a:cs typeface="Lato"/>
              <a:sym typeface="Lato"/>
            </a:endParaRPr>
          </a:p>
        </p:txBody>
      </p:sp>
      <p:sp>
        <p:nvSpPr>
          <p:cNvPr id="120" name="Google Shape;120;p16"/>
          <p:cNvSpPr/>
          <p:nvPr/>
        </p:nvSpPr>
        <p:spPr>
          <a:xfrm>
            <a:off x="2528713" y="1453175"/>
            <a:ext cx="875700" cy="933000"/>
          </a:xfrm>
          <a:prstGeom prst="roundRect">
            <a:avLst>
              <a:gd fmla="val 952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Extract car patches</a:t>
            </a:r>
            <a:endParaRPr>
              <a:latin typeface="Lato"/>
              <a:ea typeface="Lato"/>
              <a:cs typeface="Lato"/>
              <a:sym typeface="Lato"/>
            </a:endParaRPr>
          </a:p>
        </p:txBody>
      </p:sp>
      <p:sp>
        <p:nvSpPr>
          <p:cNvPr id="121" name="Google Shape;121;p16"/>
          <p:cNvSpPr/>
          <p:nvPr/>
        </p:nvSpPr>
        <p:spPr>
          <a:xfrm>
            <a:off x="2528600" y="2575188"/>
            <a:ext cx="2886000" cy="535200"/>
          </a:xfrm>
          <a:prstGeom prst="roundRect">
            <a:avLst>
              <a:gd fmla="val 952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Use Keras OCR to detect and extract text patches</a:t>
            </a:r>
            <a:endParaRPr>
              <a:latin typeface="Lato"/>
              <a:ea typeface="Lato"/>
              <a:cs typeface="Lato"/>
              <a:sym typeface="Lato"/>
            </a:endParaRPr>
          </a:p>
        </p:txBody>
      </p:sp>
      <p:sp>
        <p:nvSpPr>
          <p:cNvPr id="122" name="Google Shape;122;p16"/>
          <p:cNvSpPr/>
          <p:nvPr/>
        </p:nvSpPr>
        <p:spPr>
          <a:xfrm>
            <a:off x="6195625" y="1453175"/>
            <a:ext cx="979200" cy="933000"/>
          </a:xfrm>
          <a:prstGeom prst="roundRect">
            <a:avLst>
              <a:gd fmla="val 952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Process character patches</a:t>
            </a:r>
            <a:endParaRPr>
              <a:latin typeface="Lato"/>
              <a:ea typeface="Lato"/>
              <a:cs typeface="Lato"/>
              <a:sym typeface="Lato"/>
            </a:endParaRPr>
          </a:p>
        </p:txBody>
      </p:sp>
      <p:cxnSp>
        <p:nvCxnSpPr>
          <p:cNvPr id="123" name="Google Shape;123;p16"/>
          <p:cNvCxnSpPr>
            <a:stCxn id="119" idx="3"/>
            <a:endCxn id="120" idx="1"/>
          </p:cNvCxnSpPr>
          <p:nvPr/>
        </p:nvCxnSpPr>
        <p:spPr>
          <a:xfrm>
            <a:off x="1549388" y="1919675"/>
            <a:ext cx="979200" cy="0"/>
          </a:xfrm>
          <a:prstGeom prst="straightConnector1">
            <a:avLst/>
          </a:prstGeom>
          <a:noFill/>
          <a:ln cap="flat" cmpd="sng" w="9525">
            <a:solidFill>
              <a:schemeClr val="dk2"/>
            </a:solidFill>
            <a:prstDash val="solid"/>
            <a:round/>
            <a:headEnd len="med" w="med" type="none"/>
            <a:tailEnd len="med" w="med" type="triangle"/>
          </a:ln>
        </p:spPr>
      </p:cxnSp>
      <p:cxnSp>
        <p:nvCxnSpPr>
          <p:cNvPr id="124" name="Google Shape;124;p16"/>
          <p:cNvCxnSpPr>
            <a:stCxn id="119" idx="2"/>
            <a:endCxn id="121" idx="2"/>
          </p:cNvCxnSpPr>
          <p:nvPr/>
        </p:nvCxnSpPr>
        <p:spPr>
          <a:xfrm flipH="1" rot="-5400000">
            <a:off x="2031488" y="1170125"/>
            <a:ext cx="724200" cy="3156300"/>
          </a:xfrm>
          <a:prstGeom prst="bentConnector3">
            <a:avLst>
              <a:gd fmla="val 132883" name="adj1"/>
            </a:avLst>
          </a:prstGeom>
          <a:noFill/>
          <a:ln cap="flat" cmpd="sng" w="9525">
            <a:solidFill>
              <a:schemeClr val="dk2"/>
            </a:solidFill>
            <a:prstDash val="solid"/>
            <a:round/>
            <a:headEnd len="med" w="med" type="none"/>
            <a:tailEnd len="med" w="med" type="triangle"/>
          </a:ln>
        </p:spPr>
      </p:cxnSp>
      <p:sp>
        <p:nvSpPr>
          <p:cNvPr id="125" name="Google Shape;125;p16"/>
          <p:cNvSpPr txBox="1"/>
          <p:nvPr>
            <p:ph idx="1" type="body"/>
          </p:nvPr>
        </p:nvSpPr>
        <p:spPr>
          <a:xfrm>
            <a:off x="1495463" y="1654550"/>
            <a:ext cx="10332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200"/>
              <a:t>c</a:t>
            </a:r>
            <a:r>
              <a:rPr lang="en" sz="1200"/>
              <a:t>ars detected</a:t>
            </a:r>
            <a:endParaRPr sz="1200"/>
          </a:p>
        </p:txBody>
      </p:sp>
      <p:sp>
        <p:nvSpPr>
          <p:cNvPr id="126" name="Google Shape;126;p16"/>
          <p:cNvSpPr txBox="1"/>
          <p:nvPr>
            <p:ph idx="1" type="body"/>
          </p:nvPr>
        </p:nvSpPr>
        <p:spPr>
          <a:xfrm>
            <a:off x="892938" y="2963625"/>
            <a:ext cx="18999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no </a:t>
            </a:r>
            <a:r>
              <a:rPr lang="en"/>
              <a:t>cars detected</a:t>
            </a:r>
            <a:endParaRPr/>
          </a:p>
        </p:txBody>
      </p:sp>
      <p:sp>
        <p:nvSpPr>
          <p:cNvPr id="127" name="Google Shape;127;p16"/>
          <p:cNvSpPr/>
          <p:nvPr/>
        </p:nvSpPr>
        <p:spPr>
          <a:xfrm>
            <a:off x="7639838" y="1453175"/>
            <a:ext cx="1221900" cy="933000"/>
          </a:xfrm>
          <a:prstGeom prst="roundRect">
            <a:avLst>
              <a:gd fmla="val 952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Extract numbers with Easy OCR</a:t>
            </a:r>
            <a:endParaRPr>
              <a:latin typeface="Lato"/>
              <a:ea typeface="Lato"/>
              <a:cs typeface="Lato"/>
              <a:sym typeface="Lato"/>
            </a:endParaRPr>
          </a:p>
        </p:txBody>
      </p:sp>
      <p:cxnSp>
        <p:nvCxnSpPr>
          <p:cNvPr id="128" name="Google Shape;128;p16"/>
          <p:cNvCxnSpPr>
            <a:stCxn id="122" idx="3"/>
            <a:endCxn id="127" idx="1"/>
          </p:cNvCxnSpPr>
          <p:nvPr/>
        </p:nvCxnSpPr>
        <p:spPr>
          <a:xfrm>
            <a:off x="7174825" y="1919675"/>
            <a:ext cx="465000" cy="0"/>
          </a:xfrm>
          <a:prstGeom prst="straightConnector1">
            <a:avLst/>
          </a:prstGeom>
          <a:noFill/>
          <a:ln cap="flat" cmpd="sng" w="9525">
            <a:solidFill>
              <a:schemeClr val="dk2"/>
            </a:solidFill>
            <a:prstDash val="solid"/>
            <a:round/>
            <a:headEnd len="med" w="med" type="none"/>
            <a:tailEnd len="med" w="med" type="triangle"/>
          </a:ln>
        </p:spPr>
      </p:cxnSp>
      <p:sp>
        <p:nvSpPr>
          <p:cNvPr id="129" name="Google Shape;129;p16"/>
          <p:cNvSpPr txBox="1"/>
          <p:nvPr>
            <p:ph idx="1" type="body"/>
          </p:nvPr>
        </p:nvSpPr>
        <p:spPr>
          <a:xfrm>
            <a:off x="280250" y="3604200"/>
            <a:ext cx="8643600" cy="1539300"/>
          </a:xfrm>
          <a:prstGeom prst="rect">
            <a:avLst/>
          </a:prstGeom>
        </p:spPr>
        <p:txBody>
          <a:bodyPr anchorCtr="0" anchor="t" bIns="91425" lIns="91425" spcFirstLastPara="1" rIns="91425" wrap="square" tIns="91425">
            <a:normAutofit fontScale="92500"/>
          </a:bodyPr>
          <a:lstStyle/>
          <a:p>
            <a:pPr indent="-322580" lvl="0" marL="457200" rtl="0" algn="l">
              <a:spcBef>
                <a:spcPts val="0"/>
              </a:spcBef>
              <a:spcAft>
                <a:spcPts val="0"/>
              </a:spcAft>
              <a:buSzPct val="100000"/>
              <a:buChar char="●"/>
            </a:pPr>
            <a:r>
              <a:rPr lang="en" sz="1600"/>
              <a:t>First, we use </a:t>
            </a:r>
            <a:r>
              <a:rPr b="1" lang="en" sz="1600"/>
              <a:t>OWL-ViT </a:t>
            </a:r>
            <a:r>
              <a:rPr lang="en" sz="1600"/>
              <a:t>to perform zero-shot object detection to find car patches, and, if applicable, plates</a:t>
            </a:r>
            <a:endParaRPr sz="1600"/>
          </a:p>
          <a:p>
            <a:pPr indent="-322580" lvl="0" marL="457200" rtl="0" algn="l">
              <a:spcBef>
                <a:spcPts val="0"/>
              </a:spcBef>
              <a:spcAft>
                <a:spcPts val="0"/>
              </a:spcAft>
              <a:buSzPct val="100000"/>
              <a:buChar char="●"/>
            </a:pPr>
            <a:r>
              <a:rPr lang="en" sz="1600"/>
              <a:t>Then, for both car and non-car (or, house) patches, we detect all text using </a:t>
            </a:r>
            <a:r>
              <a:rPr b="1" lang="en" sz="1600"/>
              <a:t>Easy OCR.</a:t>
            </a:r>
            <a:endParaRPr sz="1600"/>
          </a:p>
          <a:p>
            <a:pPr indent="-322580" lvl="0" marL="457200" rtl="0" algn="l">
              <a:spcBef>
                <a:spcPts val="0"/>
              </a:spcBef>
              <a:spcAft>
                <a:spcPts val="0"/>
              </a:spcAft>
              <a:buSzPct val="100000"/>
              <a:buChar char="●"/>
            </a:pPr>
            <a:r>
              <a:rPr lang="en" sz="1600"/>
              <a:t>If the basic text detection contains any numbers, we process for better clarity</a:t>
            </a:r>
            <a:endParaRPr sz="1600"/>
          </a:p>
          <a:p>
            <a:pPr indent="-322580" lvl="0" marL="457200" rtl="0" algn="l">
              <a:spcBef>
                <a:spcPts val="0"/>
              </a:spcBef>
              <a:spcAft>
                <a:spcPts val="0"/>
              </a:spcAft>
              <a:buSzPct val="100000"/>
              <a:buChar char="●"/>
            </a:pPr>
            <a:r>
              <a:rPr lang="en" sz="1600"/>
              <a:t>Finally, the processed patches, labeled either for cars or non-cars, have the numbers extracted. </a:t>
            </a:r>
            <a:endParaRPr sz="1600"/>
          </a:p>
        </p:txBody>
      </p:sp>
      <p:sp>
        <p:nvSpPr>
          <p:cNvPr id="130" name="Google Shape;130;p16"/>
          <p:cNvSpPr/>
          <p:nvPr/>
        </p:nvSpPr>
        <p:spPr>
          <a:xfrm>
            <a:off x="4058350" y="1453138"/>
            <a:ext cx="1467900" cy="933000"/>
          </a:xfrm>
          <a:prstGeom prst="roundRect">
            <a:avLst>
              <a:gd fmla="val 952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Detect and extract plate patches</a:t>
            </a:r>
            <a:endParaRPr>
              <a:latin typeface="Lato"/>
              <a:ea typeface="Lato"/>
              <a:cs typeface="Lato"/>
              <a:sym typeface="Lato"/>
            </a:endParaRPr>
          </a:p>
        </p:txBody>
      </p:sp>
      <p:cxnSp>
        <p:nvCxnSpPr>
          <p:cNvPr id="131" name="Google Shape;131;p16"/>
          <p:cNvCxnSpPr>
            <a:stCxn id="120" idx="3"/>
            <a:endCxn id="130" idx="1"/>
          </p:cNvCxnSpPr>
          <p:nvPr/>
        </p:nvCxnSpPr>
        <p:spPr>
          <a:xfrm>
            <a:off x="3404413" y="1919675"/>
            <a:ext cx="654000" cy="0"/>
          </a:xfrm>
          <a:prstGeom prst="straightConnector1">
            <a:avLst/>
          </a:prstGeom>
          <a:noFill/>
          <a:ln cap="flat" cmpd="sng" w="9525">
            <a:solidFill>
              <a:schemeClr val="dk2"/>
            </a:solidFill>
            <a:prstDash val="solid"/>
            <a:round/>
            <a:headEnd len="med" w="med" type="none"/>
            <a:tailEnd len="med" w="med" type="triangle"/>
          </a:ln>
        </p:spPr>
      </p:cxnSp>
      <p:cxnSp>
        <p:nvCxnSpPr>
          <p:cNvPr id="132" name="Google Shape;132;p16"/>
          <p:cNvCxnSpPr>
            <a:stCxn id="130" idx="3"/>
            <a:endCxn id="122" idx="1"/>
          </p:cNvCxnSpPr>
          <p:nvPr/>
        </p:nvCxnSpPr>
        <p:spPr>
          <a:xfrm>
            <a:off x="5526250" y="1919638"/>
            <a:ext cx="669300" cy="0"/>
          </a:xfrm>
          <a:prstGeom prst="straightConnector1">
            <a:avLst/>
          </a:prstGeom>
          <a:noFill/>
          <a:ln cap="flat" cmpd="sng" w="9525">
            <a:solidFill>
              <a:schemeClr val="dk2"/>
            </a:solidFill>
            <a:prstDash val="solid"/>
            <a:round/>
            <a:headEnd len="med" w="med" type="none"/>
            <a:tailEnd len="med" w="med" type="triangle"/>
          </a:ln>
        </p:spPr>
      </p:cxnSp>
      <p:cxnSp>
        <p:nvCxnSpPr>
          <p:cNvPr id="133" name="Google Shape;133;p16"/>
          <p:cNvCxnSpPr>
            <a:stCxn id="121" idx="3"/>
            <a:endCxn id="122" idx="2"/>
          </p:cNvCxnSpPr>
          <p:nvPr/>
        </p:nvCxnSpPr>
        <p:spPr>
          <a:xfrm flipH="1" rot="10800000">
            <a:off x="5414600" y="2386188"/>
            <a:ext cx="1270500" cy="456600"/>
          </a:xfrm>
          <a:prstGeom prst="bentConnector2">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7"/>
          <p:cNvSpPr txBox="1"/>
          <p:nvPr>
            <p:ph type="title"/>
          </p:nvPr>
        </p:nvSpPr>
        <p:spPr>
          <a:xfrm>
            <a:off x="729450" y="571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Approaches Used</a:t>
            </a:r>
            <a:endParaRPr/>
          </a:p>
        </p:txBody>
      </p:sp>
      <p:pic>
        <p:nvPicPr>
          <p:cNvPr id="139" name="Google Shape;139;p17"/>
          <p:cNvPicPr preferRelativeResize="0"/>
          <p:nvPr/>
        </p:nvPicPr>
        <p:blipFill rotWithShape="1">
          <a:blip r:embed="rId3">
            <a:alphaModFix/>
          </a:blip>
          <a:srcRect b="0" l="0" r="55337" t="39080"/>
          <a:stretch/>
        </p:blipFill>
        <p:spPr>
          <a:xfrm>
            <a:off x="1810250" y="3642825"/>
            <a:ext cx="669300" cy="1217224"/>
          </a:xfrm>
          <a:prstGeom prst="rect">
            <a:avLst/>
          </a:prstGeom>
          <a:noFill/>
          <a:ln>
            <a:noFill/>
          </a:ln>
        </p:spPr>
      </p:pic>
      <p:pic>
        <p:nvPicPr>
          <p:cNvPr id="140" name="Google Shape;140;p17"/>
          <p:cNvPicPr preferRelativeResize="0"/>
          <p:nvPr/>
        </p:nvPicPr>
        <p:blipFill rotWithShape="1">
          <a:blip r:embed="rId3">
            <a:alphaModFix/>
          </a:blip>
          <a:srcRect b="11638" l="41564" r="0" t="20296"/>
          <a:stretch/>
        </p:blipFill>
        <p:spPr>
          <a:xfrm>
            <a:off x="1707054" y="1995438"/>
            <a:ext cx="875700" cy="1359949"/>
          </a:xfrm>
          <a:prstGeom prst="rect">
            <a:avLst/>
          </a:prstGeom>
          <a:noFill/>
          <a:ln>
            <a:noFill/>
          </a:ln>
        </p:spPr>
      </p:pic>
      <p:pic>
        <p:nvPicPr>
          <p:cNvPr id="141" name="Google Shape;141;p17"/>
          <p:cNvPicPr preferRelativeResize="0"/>
          <p:nvPr/>
        </p:nvPicPr>
        <p:blipFill rotWithShape="1">
          <a:blip r:embed="rId3">
            <a:alphaModFix/>
          </a:blip>
          <a:srcRect b="11638" l="0" r="0" t="20296"/>
          <a:stretch/>
        </p:blipFill>
        <p:spPr>
          <a:xfrm>
            <a:off x="20425" y="2373863"/>
            <a:ext cx="1498560" cy="1359964"/>
          </a:xfrm>
          <a:prstGeom prst="rect">
            <a:avLst/>
          </a:prstGeom>
          <a:noFill/>
          <a:ln>
            <a:noFill/>
          </a:ln>
        </p:spPr>
      </p:pic>
      <p:pic>
        <p:nvPicPr>
          <p:cNvPr id="142" name="Google Shape;142;p17"/>
          <p:cNvPicPr preferRelativeResize="0"/>
          <p:nvPr/>
        </p:nvPicPr>
        <p:blipFill rotWithShape="1">
          <a:blip r:embed="rId3">
            <a:alphaModFix/>
          </a:blip>
          <a:srcRect b="15541" l="18282" r="67741" t="73930"/>
          <a:stretch/>
        </p:blipFill>
        <p:spPr>
          <a:xfrm>
            <a:off x="3284850" y="3724075"/>
            <a:ext cx="905050" cy="909102"/>
          </a:xfrm>
          <a:prstGeom prst="rect">
            <a:avLst/>
          </a:prstGeom>
          <a:noFill/>
          <a:ln>
            <a:noFill/>
          </a:ln>
        </p:spPr>
      </p:pic>
      <p:pic>
        <p:nvPicPr>
          <p:cNvPr id="143" name="Google Shape;143;p17"/>
          <p:cNvPicPr preferRelativeResize="0"/>
          <p:nvPr/>
        </p:nvPicPr>
        <p:blipFill rotWithShape="1">
          <a:blip r:embed="rId3">
            <a:alphaModFix/>
          </a:blip>
          <a:srcRect b="76963" l="69885" r="28024" t="21539"/>
          <a:stretch/>
        </p:blipFill>
        <p:spPr>
          <a:xfrm>
            <a:off x="3416100" y="1995438"/>
            <a:ext cx="773798" cy="739302"/>
          </a:xfrm>
          <a:prstGeom prst="rect">
            <a:avLst/>
          </a:prstGeom>
          <a:noFill/>
          <a:ln>
            <a:noFill/>
          </a:ln>
        </p:spPr>
      </p:pic>
      <p:pic>
        <p:nvPicPr>
          <p:cNvPr id="144" name="Google Shape;144;p17"/>
          <p:cNvPicPr preferRelativeResize="0"/>
          <p:nvPr/>
        </p:nvPicPr>
        <p:blipFill>
          <a:blip r:embed="rId4">
            <a:alphaModFix/>
          </a:blip>
          <a:stretch>
            <a:fillRect/>
          </a:stretch>
        </p:blipFill>
        <p:spPr>
          <a:xfrm>
            <a:off x="4769520" y="1995438"/>
            <a:ext cx="905059" cy="1023132"/>
          </a:xfrm>
          <a:prstGeom prst="rect">
            <a:avLst/>
          </a:prstGeom>
          <a:noFill/>
          <a:ln>
            <a:noFill/>
          </a:ln>
        </p:spPr>
      </p:pic>
      <p:pic>
        <p:nvPicPr>
          <p:cNvPr id="145" name="Google Shape;145;p17"/>
          <p:cNvPicPr preferRelativeResize="0"/>
          <p:nvPr/>
        </p:nvPicPr>
        <p:blipFill>
          <a:blip r:embed="rId5">
            <a:alphaModFix/>
          </a:blip>
          <a:stretch>
            <a:fillRect/>
          </a:stretch>
        </p:blipFill>
        <p:spPr>
          <a:xfrm>
            <a:off x="4719450" y="3642825"/>
            <a:ext cx="1005211" cy="1071601"/>
          </a:xfrm>
          <a:prstGeom prst="rect">
            <a:avLst/>
          </a:prstGeom>
          <a:noFill/>
          <a:ln>
            <a:noFill/>
          </a:ln>
        </p:spPr>
      </p:pic>
      <p:pic>
        <p:nvPicPr>
          <p:cNvPr id="146" name="Google Shape;146;p17"/>
          <p:cNvPicPr preferRelativeResize="0"/>
          <p:nvPr/>
        </p:nvPicPr>
        <p:blipFill>
          <a:blip r:embed="rId6">
            <a:alphaModFix/>
          </a:blip>
          <a:stretch>
            <a:fillRect/>
          </a:stretch>
        </p:blipFill>
        <p:spPr>
          <a:xfrm>
            <a:off x="6072119" y="1995438"/>
            <a:ext cx="1114875" cy="909113"/>
          </a:xfrm>
          <a:prstGeom prst="rect">
            <a:avLst/>
          </a:prstGeom>
          <a:noFill/>
          <a:ln>
            <a:noFill/>
          </a:ln>
        </p:spPr>
      </p:pic>
      <p:pic>
        <p:nvPicPr>
          <p:cNvPr id="147" name="Google Shape;147;p17"/>
          <p:cNvPicPr preferRelativeResize="0"/>
          <p:nvPr/>
        </p:nvPicPr>
        <p:blipFill>
          <a:blip r:embed="rId7">
            <a:alphaModFix/>
          </a:blip>
          <a:stretch>
            <a:fillRect/>
          </a:stretch>
        </p:blipFill>
        <p:spPr>
          <a:xfrm>
            <a:off x="6167430" y="3642825"/>
            <a:ext cx="1131046" cy="1494742"/>
          </a:xfrm>
          <a:prstGeom prst="rect">
            <a:avLst/>
          </a:prstGeom>
          <a:noFill/>
          <a:ln>
            <a:noFill/>
          </a:ln>
        </p:spPr>
      </p:pic>
      <p:sp>
        <p:nvSpPr>
          <p:cNvPr id="148" name="Google Shape;148;p17"/>
          <p:cNvSpPr txBox="1"/>
          <p:nvPr>
            <p:ph idx="1" type="body"/>
          </p:nvPr>
        </p:nvSpPr>
        <p:spPr>
          <a:xfrm>
            <a:off x="157825" y="1371586"/>
            <a:ext cx="905100" cy="445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600"/>
              <a:t>Image</a:t>
            </a:r>
            <a:endParaRPr sz="1600"/>
          </a:p>
        </p:txBody>
      </p:sp>
      <p:sp>
        <p:nvSpPr>
          <p:cNvPr id="149" name="Google Shape;149;p17"/>
          <p:cNvSpPr txBox="1"/>
          <p:nvPr>
            <p:ph idx="1" type="body"/>
          </p:nvPr>
        </p:nvSpPr>
        <p:spPr>
          <a:xfrm>
            <a:off x="1395650" y="1224736"/>
            <a:ext cx="1424400" cy="739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600"/>
              <a:t>Extract based on object</a:t>
            </a:r>
            <a:endParaRPr sz="1600"/>
          </a:p>
        </p:txBody>
      </p:sp>
      <p:sp>
        <p:nvSpPr>
          <p:cNvPr id="150" name="Google Shape;150;p17"/>
          <p:cNvSpPr txBox="1"/>
          <p:nvPr>
            <p:ph idx="1" type="body"/>
          </p:nvPr>
        </p:nvSpPr>
        <p:spPr>
          <a:xfrm>
            <a:off x="3237500" y="1371875"/>
            <a:ext cx="1131000" cy="445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600"/>
              <a:t>Crop text</a:t>
            </a:r>
            <a:endParaRPr sz="1600"/>
          </a:p>
        </p:txBody>
      </p:sp>
      <p:sp>
        <p:nvSpPr>
          <p:cNvPr id="151" name="Google Shape;151;p17"/>
          <p:cNvSpPr txBox="1"/>
          <p:nvPr>
            <p:ph idx="1" type="body"/>
          </p:nvPr>
        </p:nvSpPr>
        <p:spPr>
          <a:xfrm>
            <a:off x="4709525" y="1372175"/>
            <a:ext cx="905100" cy="445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600"/>
              <a:t>Process</a:t>
            </a:r>
            <a:endParaRPr sz="1600"/>
          </a:p>
        </p:txBody>
      </p:sp>
      <p:sp>
        <p:nvSpPr>
          <p:cNvPr id="152" name="Google Shape;152;p17"/>
          <p:cNvSpPr txBox="1"/>
          <p:nvPr>
            <p:ph idx="1" type="body"/>
          </p:nvPr>
        </p:nvSpPr>
        <p:spPr>
          <a:xfrm>
            <a:off x="5955675" y="1244236"/>
            <a:ext cx="1498500" cy="7002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1200"/>
              </a:spcAft>
              <a:buNone/>
            </a:pPr>
            <a:r>
              <a:rPr lang="en" sz="1600"/>
              <a:t>Text Recognition </a:t>
            </a:r>
            <a:endParaRPr sz="1600"/>
          </a:p>
        </p:txBody>
      </p:sp>
      <p:sp>
        <p:nvSpPr>
          <p:cNvPr id="153" name="Google Shape;153;p17"/>
          <p:cNvSpPr txBox="1"/>
          <p:nvPr>
            <p:ph idx="1" type="body"/>
          </p:nvPr>
        </p:nvSpPr>
        <p:spPr>
          <a:xfrm>
            <a:off x="7762875" y="1371575"/>
            <a:ext cx="820500" cy="445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600"/>
              <a:t>Result</a:t>
            </a:r>
            <a:endParaRPr sz="1600"/>
          </a:p>
        </p:txBody>
      </p:sp>
      <p:sp>
        <p:nvSpPr>
          <p:cNvPr id="154" name="Google Shape;154;p17"/>
          <p:cNvSpPr/>
          <p:nvPr/>
        </p:nvSpPr>
        <p:spPr>
          <a:xfrm>
            <a:off x="7735263" y="1920625"/>
            <a:ext cx="875700" cy="933000"/>
          </a:xfrm>
          <a:prstGeom prst="roundRect">
            <a:avLst>
              <a:gd fmla="val 952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House:</a:t>
            </a:r>
            <a:endParaRPr sz="1100"/>
          </a:p>
          <a:p>
            <a:pPr indent="0" lvl="0" marL="0" rtl="0" algn="ctr">
              <a:spcBef>
                <a:spcPts val="0"/>
              </a:spcBef>
              <a:spcAft>
                <a:spcPts val="0"/>
              </a:spcAft>
              <a:buNone/>
            </a:pPr>
            <a:r>
              <a:rPr lang="en" sz="1100"/>
              <a:t>25</a:t>
            </a:r>
            <a:endParaRPr sz="1100"/>
          </a:p>
        </p:txBody>
      </p:sp>
      <p:sp>
        <p:nvSpPr>
          <p:cNvPr id="155" name="Google Shape;155;p17"/>
          <p:cNvSpPr/>
          <p:nvPr/>
        </p:nvSpPr>
        <p:spPr>
          <a:xfrm>
            <a:off x="7615728" y="3836850"/>
            <a:ext cx="1114800" cy="933000"/>
          </a:xfrm>
          <a:prstGeom prst="roundRect">
            <a:avLst>
              <a:gd fmla="val 952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Car: </a:t>
            </a:r>
            <a:endParaRPr sz="1100"/>
          </a:p>
          <a:p>
            <a:pPr indent="0" lvl="0" marL="0" rtl="0" algn="ctr">
              <a:spcBef>
                <a:spcPts val="0"/>
              </a:spcBef>
              <a:spcAft>
                <a:spcPts val="0"/>
              </a:spcAft>
              <a:buNone/>
            </a:pPr>
            <a:r>
              <a:rPr lang="en" sz="1100"/>
              <a:t>LZ 2845L7</a:t>
            </a:r>
            <a:endParaRPr sz="1100"/>
          </a:p>
        </p:txBody>
      </p:sp>
      <p:cxnSp>
        <p:nvCxnSpPr>
          <p:cNvPr id="156" name="Google Shape;156;p17"/>
          <p:cNvCxnSpPr>
            <a:stCxn id="148" idx="3"/>
            <a:endCxn id="149" idx="1"/>
          </p:cNvCxnSpPr>
          <p:nvPr/>
        </p:nvCxnSpPr>
        <p:spPr>
          <a:xfrm>
            <a:off x="1062925" y="1594336"/>
            <a:ext cx="332700" cy="600"/>
          </a:xfrm>
          <a:prstGeom prst="bentConnector3">
            <a:avLst>
              <a:gd fmla="val 50004" name="adj1"/>
            </a:avLst>
          </a:prstGeom>
          <a:noFill/>
          <a:ln cap="flat" cmpd="sng" w="9525">
            <a:solidFill>
              <a:schemeClr val="dk2"/>
            </a:solidFill>
            <a:prstDash val="solid"/>
            <a:round/>
            <a:headEnd len="med" w="med" type="none"/>
            <a:tailEnd len="med" w="med" type="triangle"/>
          </a:ln>
        </p:spPr>
      </p:cxnSp>
      <p:cxnSp>
        <p:nvCxnSpPr>
          <p:cNvPr id="157" name="Google Shape;157;p17"/>
          <p:cNvCxnSpPr>
            <a:stCxn id="149" idx="3"/>
            <a:endCxn id="150" idx="1"/>
          </p:cNvCxnSpPr>
          <p:nvPr/>
        </p:nvCxnSpPr>
        <p:spPr>
          <a:xfrm>
            <a:off x="2820050" y="1594336"/>
            <a:ext cx="417600" cy="600"/>
          </a:xfrm>
          <a:prstGeom prst="bentConnector3">
            <a:avLst>
              <a:gd fmla="val 49982" name="adj1"/>
            </a:avLst>
          </a:prstGeom>
          <a:noFill/>
          <a:ln cap="flat" cmpd="sng" w="9525">
            <a:solidFill>
              <a:schemeClr val="dk2"/>
            </a:solidFill>
            <a:prstDash val="solid"/>
            <a:round/>
            <a:headEnd len="med" w="med" type="none"/>
            <a:tailEnd len="med" w="med" type="triangle"/>
          </a:ln>
        </p:spPr>
      </p:cxnSp>
      <p:cxnSp>
        <p:nvCxnSpPr>
          <p:cNvPr id="158" name="Google Shape;158;p17"/>
          <p:cNvCxnSpPr>
            <a:stCxn id="150" idx="3"/>
            <a:endCxn id="151" idx="1"/>
          </p:cNvCxnSpPr>
          <p:nvPr/>
        </p:nvCxnSpPr>
        <p:spPr>
          <a:xfrm>
            <a:off x="4368500" y="1594625"/>
            <a:ext cx="341100" cy="600"/>
          </a:xfrm>
          <a:prstGeom prst="bentConnector3">
            <a:avLst>
              <a:gd fmla="val 49989" name="adj1"/>
            </a:avLst>
          </a:prstGeom>
          <a:noFill/>
          <a:ln cap="flat" cmpd="sng" w="9525">
            <a:solidFill>
              <a:schemeClr val="dk2"/>
            </a:solidFill>
            <a:prstDash val="solid"/>
            <a:round/>
            <a:headEnd len="med" w="med" type="none"/>
            <a:tailEnd len="med" w="med" type="triangle"/>
          </a:ln>
        </p:spPr>
      </p:cxnSp>
      <p:cxnSp>
        <p:nvCxnSpPr>
          <p:cNvPr id="159" name="Google Shape;159;p17"/>
          <p:cNvCxnSpPr>
            <a:stCxn id="151" idx="3"/>
            <a:endCxn id="152" idx="1"/>
          </p:cNvCxnSpPr>
          <p:nvPr/>
        </p:nvCxnSpPr>
        <p:spPr>
          <a:xfrm flipH="1" rot="10800000">
            <a:off x="5614625" y="1594325"/>
            <a:ext cx="341100" cy="600"/>
          </a:xfrm>
          <a:prstGeom prst="bentConnector3">
            <a:avLst>
              <a:gd fmla="val 49993" name="adj1"/>
            </a:avLst>
          </a:prstGeom>
          <a:noFill/>
          <a:ln cap="flat" cmpd="sng" w="9525">
            <a:solidFill>
              <a:schemeClr val="dk2"/>
            </a:solidFill>
            <a:prstDash val="solid"/>
            <a:round/>
            <a:headEnd len="med" w="med" type="none"/>
            <a:tailEnd len="med" w="med" type="triangle"/>
          </a:ln>
        </p:spPr>
      </p:cxnSp>
      <p:cxnSp>
        <p:nvCxnSpPr>
          <p:cNvPr id="160" name="Google Shape;160;p17"/>
          <p:cNvCxnSpPr>
            <a:stCxn id="152" idx="3"/>
            <a:endCxn id="153" idx="1"/>
          </p:cNvCxnSpPr>
          <p:nvPr/>
        </p:nvCxnSpPr>
        <p:spPr>
          <a:xfrm>
            <a:off x="7454175" y="1594336"/>
            <a:ext cx="308700" cy="600"/>
          </a:xfrm>
          <a:prstGeom prst="bent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729450" y="571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Processing Approach</a:t>
            </a:r>
            <a:endParaRPr/>
          </a:p>
        </p:txBody>
      </p:sp>
      <p:sp>
        <p:nvSpPr>
          <p:cNvPr id="166" name="Google Shape;166;p18"/>
          <p:cNvSpPr txBox="1"/>
          <p:nvPr/>
        </p:nvSpPr>
        <p:spPr>
          <a:xfrm>
            <a:off x="-22950" y="1539475"/>
            <a:ext cx="1451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Upscale Patch</a:t>
            </a:r>
            <a:endParaRPr sz="1100"/>
          </a:p>
        </p:txBody>
      </p:sp>
      <p:sp>
        <p:nvSpPr>
          <p:cNvPr id="167" name="Google Shape;167;p18"/>
          <p:cNvSpPr txBox="1"/>
          <p:nvPr/>
        </p:nvSpPr>
        <p:spPr>
          <a:xfrm>
            <a:off x="-22950" y="2967150"/>
            <a:ext cx="1656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OTSU Binarization</a:t>
            </a:r>
            <a:endParaRPr sz="1100"/>
          </a:p>
        </p:txBody>
      </p:sp>
      <p:sp>
        <p:nvSpPr>
          <p:cNvPr id="168" name="Google Shape;168;p18"/>
          <p:cNvSpPr txBox="1"/>
          <p:nvPr/>
        </p:nvSpPr>
        <p:spPr>
          <a:xfrm>
            <a:off x="-22950" y="4394825"/>
            <a:ext cx="1656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Deskew</a:t>
            </a:r>
            <a:endParaRPr sz="1100"/>
          </a:p>
        </p:txBody>
      </p:sp>
      <p:sp>
        <p:nvSpPr>
          <p:cNvPr id="169" name="Google Shape;169;p18"/>
          <p:cNvSpPr txBox="1"/>
          <p:nvPr/>
        </p:nvSpPr>
        <p:spPr>
          <a:xfrm>
            <a:off x="6308113" y="1645100"/>
            <a:ext cx="16566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300">
                <a:solidFill>
                  <a:schemeClr val="accent1"/>
                </a:solidFill>
                <a:latin typeface="Lato"/>
                <a:ea typeface="Lato"/>
                <a:cs typeface="Lato"/>
                <a:sym typeface="Lato"/>
              </a:rPr>
              <a:t>Run OCR</a:t>
            </a:r>
            <a:endParaRPr sz="1100"/>
          </a:p>
        </p:txBody>
      </p:sp>
      <p:pic>
        <p:nvPicPr>
          <p:cNvPr id="170" name="Google Shape;170;p18"/>
          <p:cNvPicPr preferRelativeResize="0"/>
          <p:nvPr/>
        </p:nvPicPr>
        <p:blipFill>
          <a:blip r:embed="rId3">
            <a:alphaModFix/>
          </a:blip>
          <a:stretch>
            <a:fillRect/>
          </a:stretch>
        </p:blipFill>
        <p:spPr>
          <a:xfrm>
            <a:off x="1583775" y="1338756"/>
            <a:ext cx="3489250" cy="1017344"/>
          </a:xfrm>
          <a:prstGeom prst="rect">
            <a:avLst/>
          </a:prstGeom>
          <a:noFill/>
          <a:ln>
            <a:noFill/>
          </a:ln>
        </p:spPr>
      </p:pic>
      <p:pic>
        <p:nvPicPr>
          <p:cNvPr id="171" name="Google Shape;171;p18"/>
          <p:cNvPicPr preferRelativeResize="0"/>
          <p:nvPr/>
        </p:nvPicPr>
        <p:blipFill rotWithShape="1">
          <a:blip r:embed="rId4">
            <a:alphaModFix/>
          </a:blip>
          <a:srcRect b="-10460" l="3530" r="0" t="0"/>
          <a:stretch/>
        </p:blipFill>
        <p:spPr>
          <a:xfrm>
            <a:off x="1602313" y="2681300"/>
            <a:ext cx="3452175" cy="1143000"/>
          </a:xfrm>
          <a:prstGeom prst="rect">
            <a:avLst/>
          </a:prstGeom>
          <a:noFill/>
          <a:ln>
            <a:noFill/>
          </a:ln>
        </p:spPr>
      </p:pic>
      <p:pic>
        <p:nvPicPr>
          <p:cNvPr id="172" name="Google Shape;172;p18"/>
          <p:cNvPicPr preferRelativeResize="0"/>
          <p:nvPr/>
        </p:nvPicPr>
        <p:blipFill>
          <a:blip r:embed="rId5">
            <a:alphaModFix/>
          </a:blip>
          <a:stretch>
            <a:fillRect/>
          </a:stretch>
        </p:blipFill>
        <p:spPr>
          <a:xfrm>
            <a:off x="1583775" y="4045875"/>
            <a:ext cx="3489250" cy="965475"/>
          </a:xfrm>
          <a:prstGeom prst="rect">
            <a:avLst/>
          </a:prstGeom>
          <a:noFill/>
          <a:ln>
            <a:noFill/>
          </a:ln>
        </p:spPr>
      </p:pic>
      <p:pic>
        <p:nvPicPr>
          <p:cNvPr id="173" name="Google Shape;173;p18"/>
          <p:cNvPicPr preferRelativeResize="0"/>
          <p:nvPr/>
        </p:nvPicPr>
        <p:blipFill>
          <a:blip r:embed="rId6">
            <a:alphaModFix/>
          </a:blip>
          <a:stretch>
            <a:fillRect/>
          </a:stretch>
        </p:blipFill>
        <p:spPr>
          <a:xfrm>
            <a:off x="5536650" y="2356100"/>
            <a:ext cx="3577026" cy="1555225"/>
          </a:xfrm>
          <a:prstGeom prst="rect">
            <a:avLst/>
          </a:prstGeom>
          <a:noFill/>
          <a:ln>
            <a:noFill/>
          </a:ln>
        </p:spPr>
      </p:pic>
      <p:cxnSp>
        <p:nvCxnSpPr>
          <p:cNvPr id="174" name="Google Shape;174;p18"/>
          <p:cNvCxnSpPr>
            <a:stCxn id="170" idx="2"/>
            <a:endCxn id="171" idx="0"/>
          </p:cNvCxnSpPr>
          <p:nvPr/>
        </p:nvCxnSpPr>
        <p:spPr>
          <a:xfrm>
            <a:off x="3328400" y="2356100"/>
            <a:ext cx="0" cy="325200"/>
          </a:xfrm>
          <a:prstGeom prst="straightConnector1">
            <a:avLst/>
          </a:prstGeom>
          <a:noFill/>
          <a:ln cap="flat" cmpd="sng" w="9525">
            <a:solidFill>
              <a:schemeClr val="dk2"/>
            </a:solidFill>
            <a:prstDash val="solid"/>
            <a:round/>
            <a:headEnd len="med" w="med" type="none"/>
            <a:tailEnd len="med" w="med" type="triangle"/>
          </a:ln>
        </p:spPr>
      </p:cxnSp>
      <p:cxnSp>
        <p:nvCxnSpPr>
          <p:cNvPr id="175" name="Google Shape;175;p18"/>
          <p:cNvCxnSpPr>
            <a:stCxn id="172" idx="0"/>
            <a:endCxn id="172" idx="0"/>
          </p:cNvCxnSpPr>
          <p:nvPr/>
        </p:nvCxnSpPr>
        <p:spPr>
          <a:xfrm>
            <a:off x="3328400" y="4045875"/>
            <a:ext cx="0" cy="0"/>
          </a:xfrm>
          <a:prstGeom prst="straightConnector1">
            <a:avLst/>
          </a:prstGeom>
          <a:noFill/>
          <a:ln cap="flat" cmpd="sng" w="9525">
            <a:solidFill>
              <a:schemeClr val="dk2"/>
            </a:solidFill>
            <a:prstDash val="solid"/>
            <a:round/>
            <a:headEnd len="med" w="med" type="none"/>
            <a:tailEnd len="med" w="med" type="none"/>
          </a:ln>
        </p:spPr>
      </p:cxnSp>
      <p:cxnSp>
        <p:nvCxnSpPr>
          <p:cNvPr id="176" name="Google Shape;176;p18"/>
          <p:cNvCxnSpPr>
            <a:stCxn id="171" idx="2"/>
            <a:endCxn id="172" idx="0"/>
          </p:cNvCxnSpPr>
          <p:nvPr/>
        </p:nvCxnSpPr>
        <p:spPr>
          <a:xfrm>
            <a:off x="3328400" y="3824300"/>
            <a:ext cx="0" cy="221700"/>
          </a:xfrm>
          <a:prstGeom prst="straightConnector1">
            <a:avLst/>
          </a:prstGeom>
          <a:noFill/>
          <a:ln cap="flat" cmpd="sng" w="9525">
            <a:solidFill>
              <a:schemeClr val="dk2"/>
            </a:solidFill>
            <a:prstDash val="solid"/>
            <a:round/>
            <a:headEnd len="med" w="med" type="none"/>
            <a:tailEnd len="med" w="med" type="triangle"/>
          </a:ln>
        </p:spPr>
      </p:cxnSp>
      <p:cxnSp>
        <p:nvCxnSpPr>
          <p:cNvPr id="177" name="Google Shape;177;p18"/>
          <p:cNvCxnSpPr>
            <a:stCxn id="172" idx="3"/>
            <a:endCxn id="173" idx="2"/>
          </p:cNvCxnSpPr>
          <p:nvPr/>
        </p:nvCxnSpPr>
        <p:spPr>
          <a:xfrm flipH="1" rot="10800000">
            <a:off x="5073025" y="3911213"/>
            <a:ext cx="2252100" cy="617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729450" y="571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Approaches Used</a:t>
            </a:r>
            <a:endParaRPr/>
          </a:p>
        </p:txBody>
      </p:sp>
      <p:pic>
        <p:nvPicPr>
          <p:cNvPr id="183" name="Google Shape;183;p19"/>
          <p:cNvPicPr preferRelativeResize="0"/>
          <p:nvPr/>
        </p:nvPicPr>
        <p:blipFill>
          <a:blip r:embed="rId3">
            <a:alphaModFix/>
          </a:blip>
          <a:stretch>
            <a:fillRect/>
          </a:stretch>
        </p:blipFill>
        <p:spPr>
          <a:xfrm>
            <a:off x="207225" y="1288525"/>
            <a:ext cx="8716625" cy="2931540"/>
          </a:xfrm>
          <a:prstGeom prst="rect">
            <a:avLst/>
          </a:prstGeom>
          <a:noFill/>
          <a:ln>
            <a:noFill/>
          </a:ln>
        </p:spPr>
      </p:pic>
      <p:sp>
        <p:nvSpPr>
          <p:cNvPr id="184" name="Google Shape;184;p19"/>
          <p:cNvSpPr txBox="1"/>
          <p:nvPr>
            <p:ph idx="1" type="body"/>
          </p:nvPr>
        </p:nvSpPr>
        <p:spPr>
          <a:xfrm>
            <a:off x="280250" y="4146650"/>
            <a:ext cx="8643600" cy="996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sz="1358">
                <a:solidFill>
                  <a:srgbClr val="4B5563"/>
                </a:solidFill>
                <a:highlight>
                  <a:srgbClr val="FFFFFF"/>
                </a:highlight>
              </a:rPr>
              <a:t>OWL-ViT is a zero-shot text-conditioned object detection model which uses </a:t>
            </a:r>
            <a:r>
              <a:rPr lang="en" sz="1358" u="sng">
                <a:solidFill>
                  <a:schemeClr val="hlink"/>
                </a:solidFill>
                <a:highlight>
                  <a:srgbClr val="FFFFFF"/>
                </a:highlight>
                <a:hlinkClick r:id="rId4"/>
              </a:rPr>
              <a:t>CLIP</a:t>
            </a:r>
            <a:r>
              <a:rPr lang="en" sz="1358">
                <a:solidFill>
                  <a:srgbClr val="4B5563"/>
                </a:solidFill>
                <a:highlight>
                  <a:srgbClr val="FFFFFF"/>
                </a:highlight>
              </a:rPr>
              <a:t> as its multi-modal backbone, with a ViT-like Transformer to get visual features and a causal language model to get the text features. To use CLIP for detection, OWL-ViT removes the final token pooling layer of the vision model and attaches a lightweight classification and box head to each transformer output token.</a:t>
            </a:r>
            <a:endParaRPr sz="1708"/>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729450" y="571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Measures (Object Detection)</a:t>
            </a:r>
            <a:endParaRPr/>
          </a:p>
        </p:txBody>
      </p:sp>
      <p:sp>
        <p:nvSpPr>
          <p:cNvPr id="190" name="Google Shape;190;p20"/>
          <p:cNvSpPr txBox="1"/>
          <p:nvPr/>
        </p:nvSpPr>
        <p:spPr>
          <a:xfrm>
            <a:off x="378200" y="1504350"/>
            <a:ext cx="82953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accent1"/>
                </a:solidFill>
                <a:latin typeface="Lato"/>
                <a:ea typeface="Lato"/>
                <a:cs typeface="Lato"/>
                <a:sym typeface="Lato"/>
              </a:rPr>
              <a:t>We then measured the following:</a:t>
            </a:r>
            <a:endParaRPr>
              <a:solidFill>
                <a:schemeClr val="accent1"/>
              </a:solidFill>
              <a:latin typeface="Lato"/>
              <a:ea typeface="Lato"/>
              <a:cs typeface="Lato"/>
              <a:sym typeface="Lato"/>
            </a:endParaRPr>
          </a:p>
          <a:p>
            <a:pPr indent="-317500" lvl="0" marL="457200" rtl="0" algn="l">
              <a:lnSpc>
                <a:spcPct val="115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 For object detection:</a:t>
            </a:r>
            <a:endParaRPr>
              <a:solidFill>
                <a:schemeClr val="accent1"/>
              </a:solidFill>
              <a:latin typeface="Lato"/>
              <a:ea typeface="Lato"/>
              <a:cs typeface="Lato"/>
              <a:sym typeface="Lato"/>
            </a:endParaRPr>
          </a:p>
          <a:p>
            <a:pPr indent="-317500" lvl="1" marL="914400" rtl="0" algn="l">
              <a:lnSpc>
                <a:spcPct val="115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How many false positives and false negatives when detecting “car”?</a:t>
            </a:r>
            <a:endParaRPr>
              <a:solidFill>
                <a:schemeClr val="accent1"/>
              </a:solidFill>
              <a:latin typeface="Lato"/>
              <a:ea typeface="Lato"/>
              <a:cs typeface="Lato"/>
              <a:sym typeface="Lato"/>
            </a:endParaRPr>
          </a:p>
          <a:p>
            <a:pPr indent="-317500" lvl="1" marL="914400" rtl="0" algn="l">
              <a:lnSpc>
                <a:spcPct val="115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Does this differ based on clarity?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729450" y="571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Resulting Performances - Object Detection</a:t>
            </a:r>
            <a:endParaRPr/>
          </a:p>
        </p:txBody>
      </p:sp>
      <p:sp>
        <p:nvSpPr>
          <p:cNvPr id="196" name="Google Shape;196;p21"/>
          <p:cNvSpPr txBox="1"/>
          <p:nvPr>
            <p:ph idx="1" type="body"/>
          </p:nvPr>
        </p:nvSpPr>
        <p:spPr>
          <a:xfrm>
            <a:off x="729450" y="1381400"/>
            <a:ext cx="4066800" cy="355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For object detection: </a:t>
            </a:r>
            <a:endParaRPr sz="1600"/>
          </a:p>
          <a:p>
            <a:pPr indent="-330200" lvl="0" marL="457200" rtl="0" algn="l">
              <a:spcBef>
                <a:spcPts val="1200"/>
              </a:spcBef>
              <a:spcAft>
                <a:spcPts val="0"/>
              </a:spcAft>
              <a:buSzPts val="1600"/>
              <a:buChar char="●"/>
            </a:pPr>
            <a:r>
              <a:rPr lang="en" sz="1600"/>
              <a:t>Time: 4m 2.5s</a:t>
            </a:r>
            <a:endParaRPr sz="1600"/>
          </a:p>
          <a:p>
            <a:pPr indent="-330200" lvl="0" marL="457200" rtl="0" algn="l">
              <a:spcBef>
                <a:spcPts val="0"/>
              </a:spcBef>
              <a:spcAft>
                <a:spcPts val="0"/>
              </a:spcAft>
              <a:buSzPts val="1600"/>
              <a:buChar char="●"/>
            </a:pPr>
            <a:r>
              <a:rPr lang="en" sz="1600"/>
              <a:t>Accuracy: 87 out of 91 detected correctly, for a </a:t>
            </a:r>
            <a:r>
              <a:rPr b="1" lang="en" sz="1600"/>
              <a:t>95% accuracy</a:t>
            </a:r>
            <a:endParaRPr b="1" sz="1600"/>
          </a:p>
          <a:p>
            <a:pPr indent="-317500" lvl="1" marL="914400" rtl="0" algn="l">
              <a:spcBef>
                <a:spcPts val="0"/>
              </a:spcBef>
              <a:spcAft>
                <a:spcPts val="0"/>
              </a:spcAft>
              <a:buSzPts val="1400"/>
              <a:buChar char="○"/>
            </a:pPr>
            <a:r>
              <a:rPr lang="en" sz="1400"/>
              <a:t>Of the 4 detected incorrectly, </a:t>
            </a:r>
            <a:r>
              <a:rPr b="1" lang="en" sz="1400"/>
              <a:t>all were false negatives</a:t>
            </a:r>
            <a:r>
              <a:rPr lang="en" sz="1400"/>
              <a:t>, where no car was found in a “car” image. </a:t>
            </a:r>
            <a:endParaRPr sz="1400"/>
          </a:p>
          <a:p>
            <a:pPr indent="-317500" lvl="1" marL="914400" rtl="0" algn="l">
              <a:spcBef>
                <a:spcPts val="0"/>
              </a:spcBef>
              <a:spcAft>
                <a:spcPts val="0"/>
              </a:spcAft>
              <a:buSzPts val="1400"/>
              <a:buChar char="○"/>
            </a:pPr>
            <a:r>
              <a:rPr lang="en" sz="1400"/>
              <a:t>Of the 4 false negatives, 3 were labeled “unclear”</a:t>
            </a:r>
            <a:endParaRPr sz="1400"/>
          </a:p>
        </p:txBody>
      </p:sp>
      <p:pic>
        <p:nvPicPr>
          <p:cNvPr id="197" name="Google Shape;197;p21" title="Points scored"/>
          <p:cNvPicPr preferRelativeResize="0"/>
          <p:nvPr/>
        </p:nvPicPr>
        <p:blipFill>
          <a:blip r:embed="rId3">
            <a:alphaModFix/>
          </a:blip>
          <a:stretch>
            <a:fillRect/>
          </a:stretch>
        </p:blipFill>
        <p:spPr>
          <a:xfrm>
            <a:off x="4796250" y="1500323"/>
            <a:ext cx="4004901" cy="3320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50CACA"/>
      </a:dk1>
      <a:lt1>
        <a:srgbClr val="FFFFFF"/>
      </a:lt1>
      <a:dk2>
        <a:srgbClr val="1A1A1A"/>
      </a:dk2>
      <a:lt2>
        <a:srgbClr val="E9EDEE"/>
      </a:lt2>
      <a:accent1>
        <a:srgbClr val="595959"/>
      </a:accent1>
      <a:accent2>
        <a:srgbClr val="6AA4C8"/>
      </a:accent2>
      <a:accent3>
        <a:srgbClr val="DD9F68"/>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